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autoCompressPictures="0">
  <p:sldMasterIdLst>
    <p:sldMasterId id="2147483744" r:id="rId4"/>
  </p:sldMasterIdLst>
  <p:notesMasterIdLst>
    <p:notesMasterId r:id="rId20"/>
  </p:notesMasterIdLst>
  <p:sldIdLst>
    <p:sldId id="285" r:id="rId5"/>
    <p:sldId id="286" r:id="rId6"/>
    <p:sldId id="287" r:id="rId7"/>
    <p:sldId id="297" r:id="rId8"/>
    <p:sldId id="298" r:id="rId9"/>
    <p:sldId id="288" r:id="rId10"/>
    <p:sldId id="289" r:id="rId11"/>
    <p:sldId id="290" r:id="rId12"/>
    <p:sldId id="291" r:id="rId13"/>
    <p:sldId id="292" r:id="rId14"/>
    <p:sldId id="293" r:id="rId15"/>
    <p:sldId id="294" r:id="rId16"/>
    <p:sldId id="295" r:id="rId17"/>
    <p:sldId id="296" r:id="rId18"/>
    <p:sldId id="299"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002" autoAdjust="0"/>
    <p:restoredTop sz="94660"/>
  </p:normalViewPr>
  <p:slideViewPr>
    <p:cSldViewPr snapToGrid="0">
      <p:cViewPr varScale="1">
        <p:scale>
          <a:sx n="87" d="100"/>
          <a:sy n="87" d="100"/>
        </p:scale>
        <p:origin x="571"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938646-CEA8-41F9-BD9F-D1FA107D99CC}" type="datetimeFigureOut">
              <a:rPr lang="en-US" smtClean="0"/>
              <a:t>5/5/2023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EB040C8-62D2-4EA7-B200-D3B8C06AAFD8}" type="slidenum">
              <a:rPr lang="en-US" smtClean="0"/>
              <a:t>‹#›</a:t>
            </a:fld>
            <a:endParaRPr lang="en-US"/>
          </a:p>
        </p:txBody>
      </p:sp>
    </p:spTree>
    <p:extLst>
      <p:ext uri="{BB962C8B-B14F-4D97-AF65-F5344CB8AC3E}">
        <p14:creationId xmlns:p14="http://schemas.microsoft.com/office/powerpoint/2010/main" val="24830676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smtClean="0"/>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24E39389-D342-42C9-A280-8ADE336DA885}" type="datetime1">
              <a:rPr lang="en-US" smtClean="0"/>
              <a:t>5/5/2023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7A6979-0714-4377-B894-6BE4C2D6E202}" type="slidenum">
              <a:rPr lang="en-US" smtClean="0"/>
              <a:pPr/>
              <a:t>‹#›</a:t>
            </a:fld>
            <a:endParaRPr lang="en-US"/>
          </a:p>
        </p:txBody>
      </p:sp>
    </p:spTree>
    <p:extLst>
      <p:ext uri="{BB962C8B-B14F-4D97-AF65-F5344CB8AC3E}">
        <p14:creationId xmlns:p14="http://schemas.microsoft.com/office/powerpoint/2010/main" val="22492260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F9B8B6D2-5532-4B59-9C5A-AB106F128946}" type="datetime1">
              <a:rPr lang="en-US" smtClean="0"/>
              <a:t>5/5/2023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A7A6979-0714-4377-B894-6BE4C2D6E202}" type="slidenum">
              <a:rPr lang="en-US" smtClean="0"/>
              <a:pPr/>
              <a:t>‹#›</a:t>
            </a:fld>
            <a:endParaRPr lang="en-US"/>
          </a:p>
        </p:txBody>
      </p:sp>
    </p:spTree>
    <p:extLst>
      <p:ext uri="{BB962C8B-B14F-4D97-AF65-F5344CB8AC3E}">
        <p14:creationId xmlns:p14="http://schemas.microsoft.com/office/powerpoint/2010/main" val="2035836374"/>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smtClean="0"/>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4" name="Date Placeholder 3"/>
          <p:cNvSpPr>
            <a:spLocks noGrp="1"/>
          </p:cNvSpPr>
          <p:nvPr>
            <p:ph type="dt" sz="half" idx="10"/>
          </p:nvPr>
        </p:nvSpPr>
        <p:spPr/>
        <p:txBody>
          <a:bodyPr/>
          <a:lstStyle/>
          <a:p>
            <a:fld id="{F9B8B6D2-5532-4B59-9C5A-AB106F128946}" type="datetime1">
              <a:rPr lang="en-US" smtClean="0"/>
              <a:t>5/5/2023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7A6979-0714-4377-B894-6BE4C2D6E202}" type="slidenum">
              <a:rPr lang="en-US" smtClean="0"/>
              <a:pPr/>
              <a:t>‹#›</a:t>
            </a:fld>
            <a:endParaRPr lang="en-US"/>
          </a:p>
        </p:txBody>
      </p:sp>
    </p:spTree>
    <p:extLst>
      <p:ext uri="{BB962C8B-B14F-4D97-AF65-F5344CB8AC3E}">
        <p14:creationId xmlns:p14="http://schemas.microsoft.com/office/powerpoint/2010/main" val="733368090"/>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smtClean="0"/>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smtClean="0"/>
              <a:t>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4" name="Date Placeholder 3"/>
          <p:cNvSpPr>
            <a:spLocks noGrp="1"/>
          </p:cNvSpPr>
          <p:nvPr>
            <p:ph type="dt" sz="half" idx="10"/>
          </p:nvPr>
        </p:nvSpPr>
        <p:spPr/>
        <p:txBody>
          <a:bodyPr/>
          <a:lstStyle/>
          <a:p>
            <a:fld id="{F9B8B6D2-5532-4B59-9C5A-AB106F128946}" type="datetime1">
              <a:rPr lang="en-US" smtClean="0"/>
              <a:t>5/5/2023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7A6979-0714-4377-B894-6BE4C2D6E202}" type="slidenum">
              <a:rPr lang="en-US" smtClean="0"/>
              <a:pPr/>
              <a:t>‹#›</a:t>
            </a:fld>
            <a:endParaRPr lang="en-US"/>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4165997115"/>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F9B8B6D2-5532-4B59-9C5A-AB106F128946}" type="datetime1">
              <a:rPr lang="en-US" smtClean="0"/>
              <a:t>5/5/2023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7A6979-0714-4377-B894-6BE4C2D6E202}" type="slidenum">
              <a:rPr lang="en-US" smtClean="0"/>
              <a:pPr/>
              <a:t>‹#›</a:t>
            </a:fld>
            <a:endParaRPr lang="en-US"/>
          </a:p>
        </p:txBody>
      </p:sp>
    </p:spTree>
    <p:extLst>
      <p:ext uri="{BB962C8B-B14F-4D97-AF65-F5344CB8AC3E}">
        <p14:creationId xmlns:p14="http://schemas.microsoft.com/office/powerpoint/2010/main" val="4182965626"/>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F9B8B6D2-5532-4B59-9C5A-AB106F128946}" type="datetime1">
              <a:rPr lang="en-US" smtClean="0"/>
              <a:t>5/5/2023</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7A6979-0714-4377-B894-6BE4C2D6E202}" type="slidenum">
              <a:rPr lang="en-US" smtClean="0"/>
              <a:pPr/>
              <a:t>‹#›</a:t>
            </a:fld>
            <a:endParaRPr lang="en-US"/>
          </a:p>
        </p:txBody>
      </p:sp>
    </p:spTree>
    <p:extLst>
      <p:ext uri="{BB962C8B-B14F-4D97-AF65-F5344CB8AC3E}">
        <p14:creationId xmlns:p14="http://schemas.microsoft.com/office/powerpoint/2010/main" val="612057443"/>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F9B8B6D2-5532-4B59-9C5A-AB106F128946}" type="datetime1">
              <a:rPr lang="en-US" smtClean="0"/>
              <a:t>5/5/2023</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7A6979-0714-4377-B894-6BE4C2D6E202}" type="slidenum">
              <a:rPr lang="en-US" smtClean="0"/>
              <a:pPr/>
              <a:t>‹#›</a:t>
            </a:fld>
            <a:endParaRPr lang="en-US"/>
          </a:p>
        </p:txBody>
      </p:sp>
    </p:spTree>
    <p:extLst>
      <p:ext uri="{BB962C8B-B14F-4D97-AF65-F5344CB8AC3E}">
        <p14:creationId xmlns:p14="http://schemas.microsoft.com/office/powerpoint/2010/main" val="2489046418"/>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8B5ED82-9221-4209-9FC6-897FECC94D85}" type="datetime1">
              <a:rPr lang="en-US" smtClean="0"/>
              <a:t>5/5/2023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7A6979-0714-4377-B894-6BE4C2D6E202}" type="slidenum">
              <a:rPr lang="en-US" smtClean="0"/>
              <a:t>‹#›</a:t>
            </a:fld>
            <a:endParaRPr lang="en-US"/>
          </a:p>
        </p:txBody>
      </p:sp>
    </p:spTree>
    <p:extLst>
      <p:ext uri="{BB962C8B-B14F-4D97-AF65-F5344CB8AC3E}">
        <p14:creationId xmlns:p14="http://schemas.microsoft.com/office/powerpoint/2010/main" val="395976980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2695C5F-8991-4788-8021-97F7E97CAA77}" type="datetime1">
              <a:rPr lang="en-US" smtClean="0"/>
              <a:t>5/5/2023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7A6979-0714-4377-B894-6BE4C2D6E202}" type="slidenum">
              <a:rPr lang="en-US" smtClean="0"/>
              <a:t>‹#›</a:t>
            </a:fld>
            <a:endParaRPr lang="en-US"/>
          </a:p>
        </p:txBody>
      </p:sp>
    </p:spTree>
    <p:extLst>
      <p:ext uri="{BB962C8B-B14F-4D97-AF65-F5344CB8AC3E}">
        <p14:creationId xmlns:p14="http://schemas.microsoft.com/office/powerpoint/2010/main" val="36951054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3"/>
          <p:cNvSpPr>
            <a:spLocks noGrp="1"/>
          </p:cNvSpPr>
          <p:nvPr>
            <p:ph type="dt" sz="half" idx="10"/>
          </p:nvPr>
        </p:nvSpPr>
        <p:spPr/>
        <p:txBody>
          <a:bodyPr/>
          <a:lstStyle/>
          <a:p>
            <a:fld id="{9680732C-99B6-468D-8E86-54127C661C29}" type="datetime1">
              <a:rPr lang="en-US" smtClean="0"/>
              <a:t>5/5/2023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7A6979-0714-4377-B894-6BE4C2D6E202}" type="slidenum">
              <a:rPr lang="en-US" smtClean="0"/>
              <a:pPr/>
              <a:t>‹#›</a:t>
            </a:fld>
            <a:endParaRPr lang="en-US"/>
          </a:p>
        </p:txBody>
      </p:sp>
    </p:spTree>
    <p:extLst>
      <p:ext uri="{BB962C8B-B14F-4D97-AF65-F5344CB8AC3E}">
        <p14:creationId xmlns:p14="http://schemas.microsoft.com/office/powerpoint/2010/main" val="6261251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66096AA6-1553-455E-A701-5DB89675312A}" type="datetime1">
              <a:rPr lang="en-US" smtClean="0"/>
              <a:t>5/5/2023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7A6979-0714-4377-B894-6BE4C2D6E202}" type="slidenum">
              <a:rPr lang="en-US" smtClean="0"/>
              <a:pPr/>
              <a:t>‹#›</a:t>
            </a:fld>
            <a:endParaRPr lang="en-US"/>
          </a:p>
        </p:txBody>
      </p:sp>
    </p:spTree>
    <p:extLst>
      <p:ext uri="{BB962C8B-B14F-4D97-AF65-F5344CB8AC3E}">
        <p14:creationId xmlns:p14="http://schemas.microsoft.com/office/powerpoint/2010/main" val="11338373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2A427D05-0AAA-4191-8602-39A011BE220C}" type="datetime1">
              <a:rPr lang="en-US" smtClean="0"/>
              <a:t>5/5/2023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A7A6979-0714-4377-B894-6BE4C2D6E202}" type="slidenum">
              <a:rPr lang="en-US" smtClean="0"/>
              <a:t>‹#›</a:t>
            </a:fld>
            <a:endParaRPr lang="en-US"/>
          </a:p>
        </p:txBody>
      </p:sp>
    </p:spTree>
    <p:extLst>
      <p:ext uri="{BB962C8B-B14F-4D97-AF65-F5344CB8AC3E}">
        <p14:creationId xmlns:p14="http://schemas.microsoft.com/office/powerpoint/2010/main" val="11815287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F9B8B6D2-5532-4B59-9C5A-AB106F128946}" type="datetime1">
              <a:rPr lang="en-US" smtClean="0"/>
              <a:t>5/5/2023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A7A6979-0714-4377-B894-6BE4C2D6E202}" type="slidenum">
              <a:rPr lang="en-US" smtClean="0"/>
              <a:pPr/>
              <a:t>‹#›</a:t>
            </a:fld>
            <a:endParaRPr lang="en-US"/>
          </a:p>
        </p:txBody>
      </p:sp>
    </p:spTree>
    <p:extLst>
      <p:ext uri="{BB962C8B-B14F-4D97-AF65-F5344CB8AC3E}">
        <p14:creationId xmlns:p14="http://schemas.microsoft.com/office/powerpoint/2010/main" val="4142891571"/>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7" name="Date Placeholder 2"/>
          <p:cNvSpPr>
            <a:spLocks noGrp="1"/>
          </p:cNvSpPr>
          <p:nvPr>
            <p:ph type="dt" sz="half" idx="10"/>
          </p:nvPr>
        </p:nvSpPr>
        <p:spPr/>
        <p:txBody>
          <a:bodyPr/>
          <a:lstStyle/>
          <a:p>
            <a:fld id="{2D562E2D-C320-4C5E-98F1-D60DBA71A352}" type="datetime1">
              <a:rPr lang="en-US" smtClean="0"/>
              <a:t>5/5/2023</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8A7A6979-0714-4377-B894-6BE4C2D6E202}" type="slidenum">
              <a:rPr lang="en-US" smtClean="0"/>
              <a:t>‹#›</a:t>
            </a:fld>
            <a:endParaRPr lang="en-US"/>
          </a:p>
        </p:txBody>
      </p:sp>
    </p:spTree>
    <p:extLst>
      <p:ext uri="{BB962C8B-B14F-4D97-AF65-F5344CB8AC3E}">
        <p14:creationId xmlns:p14="http://schemas.microsoft.com/office/powerpoint/2010/main" val="1277910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BA06C99D-E4E2-4DDF-8629-131208CB18B0}" type="datetime1">
              <a:rPr lang="en-US" smtClean="0"/>
              <a:t>5/5/2023</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8A7A6979-0714-4377-B894-6BE4C2D6E202}" type="slidenum">
              <a:rPr lang="en-US" smtClean="0"/>
              <a:t>‹#›</a:t>
            </a:fld>
            <a:endParaRPr lang="en-US"/>
          </a:p>
        </p:txBody>
      </p:sp>
    </p:spTree>
    <p:extLst>
      <p:ext uri="{BB962C8B-B14F-4D97-AF65-F5344CB8AC3E}">
        <p14:creationId xmlns:p14="http://schemas.microsoft.com/office/powerpoint/2010/main" val="30561097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7" name="Date Placeholder 4"/>
          <p:cNvSpPr>
            <a:spLocks noGrp="1"/>
          </p:cNvSpPr>
          <p:nvPr>
            <p:ph type="dt" sz="half" idx="10"/>
          </p:nvPr>
        </p:nvSpPr>
        <p:spPr/>
        <p:txBody>
          <a:bodyPr/>
          <a:lstStyle/>
          <a:p>
            <a:fld id="{EB420CF4-5FC9-46F3-B596-BE1F927BA2F1}" type="datetime1">
              <a:rPr lang="en-US" smtClean="0"/>
              <a:t>5/5/2023</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8A7A6979-0714-4377-B894-6BE4C2D6E202}" type="slidenum">
              <a:rPr lang="en-US" smtClean="0"/>
              <a:t>‹#›</a:t>
            </a:fld>
            <a:endParaRPr lang="en-US"/>
          </a:p>
        </p:txBody>
      </p:sp>
    </p:spTree>
    <p:extLst>
      <p:ext uri="{BB962C8B-B14F-4D97-AF65-F5344CB8AC3E}">
        <p14:creationId xmlns:p14="http://schemas.microsoft.com/office/powerpoint/2010/main" val="20890782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BF1ABFC0-89FE-4355-9E74-11DC57FEA97E}" type="datetime1">
              <a:rPr lang="en-US" smtClean="0"/>
              <a:t>5/5/2023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A7A6979-0714-4377-B894-6BE4C2D6E202}" type="slidenum">
              <a:rPr lang="en-US" smtClean="0"/>
              <a:t>‹#›</a:t>
            </a:fld>
            <a:endParaRPr lang="en-US"/>
          </a:p>
        </p:txBody>
      </p:sp>
    </p:spTree>
    <p:extLst>
      <p:ext uri="{BB962C8B-B14F-4D97-AF65-F5344CB8AC3E}">
        <p14:creationId xmlns:p14="http://schemas.microsoft.com/office/powerpoint/2010/main" val="21425699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smtClean="0"/>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F9B8B6D2-5532-4B59-9C5A-AB106F128946}" type="datetime1">
              <a:rPr lang="en-US" smtClean="0"/>
              <a:t>5/5/2023</a:t>
            </a:fld>
            <a:endParaRPr lang="en-US"/>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8A7A6979-0714-4377-B894-6BE4C2D6E202}" type="slidenum">
              <a:rPr lang="en-US" smtClean="0"/>
              <a:pPr/>
              <a:t>‹#›</a:t>
            </a:fld>
            <a:endParaRPr lang="en-US"/>
          </a:p>
        </p:txBody>
      </p:sp>
    </p:spTree>
    <p:extLst>
      <p:ext uri="{BB962C8B-B14F-4D97-AF65-F5344CB8AC3E}">
        <p14:creationId xmlns:p14="http://schemas.microsoft.com/office/powerpoint/2010/main" val="3592449783"/>
      </p:ext>
    </p:extLst>
  </p:cSld>
  <p:clrMap bg1="dk1" tx1="lt1" bg2="dk2" tx2="lt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 id="2147483756" r:id="rId12"/>
    <p:sldLayoutId id="2147483757" r:id="rId13"/>
    <p:sldLayoutId id="2147483758" r:id="rId14"/>
    <p:sldLayoutId id="2147483759" r:id="rId15"/>
    <p:sldLayoutId id="2147483760" r:id="rId16"/>
    <p:sldLayoutId id="2147483761"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hyperlink" Target="https://en.wikipedia.org/wiki/Confusion_matrix"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satellite view of the Earth">
            <a:extLst>
              <a:ext uri="{FF2B5EF4-FFF2-40B4-BE49-F238E27FC236}">
                <a16:creationId xmlns:a16="http://schemas.microsoft.com/office/drawing/2014/main" id="{997CF875-7865-4B60-BE3C-F759090A4D58}"/>
              </a:ext>
            </a:extLst>
          </p:cNvPr>
          <p:cNvPicPr>
            <a:picLocks noChangeAspect="1"/>
          </p:cNvPicPr>
          <p:nvPr/>
        </p:nvPicPr>
        <p:blipFill rotWithShape="1">
          <a:blip r:embed="rId2"/>
          <a:srcRect t="3125" b="3125"/>
          <a:stretch/>
        </p:blipFill>
        <p:spPr>
          <a:xfrm>
            <a:off x="0" y="10"/>
            <a:ext cx="12191980" cy="6857990"/>
          </a:xfrm>
          <a:prstGeom prst="rect">
            <a:avLst/>
          </a:prstGeom>
        </p:spPr>
      </p:pic>
      <p:sp>
        <p:nvSpPr>
          <p:cNvPr id="2" name="Title 1">
            <a:extLst>
              <a:ext uri="{FF2B5EF4-FFF2-40B4-BE49-F238E27FC236}">
                <a16:creationId xmlns:a16="http://schemas.microsoft.com/office/drawing/2014/main" id="{646D0423-92ED-41A8-B13E-ED2A99FC380C}"/>
              </a:ext>
            </a:extLst>
          </p:cNvPr>
          <p:cNvSpPr>
            <a:spLocks noGrp="1"/>
          </p:cNvSpPr>
          <p:nvPr>
            <p:ph type="ctrTitle"/>
          </p:nvPr>
        </p:nvSpPr>
        <p:spPr>
          <a:xfrm>
            <a:off x="1591056" y="2606045"/>
            <a:ext cx="9069324" cy="1645920"/>
          </a:xfrm>
          <a:solidFill>
            <a:schemeClr val="bg1">
              <a:alpha val="60000"/>
            </a:schemeClr>
          </a:solidFill>
          <a:ln w="38100" cap="sq">
            <a:solidFill>
              <a:schemeClr val="tx1"/>
            </a:solidFill>
            <a:miter lim="800000"/>
          </a:ln>
        </p:spPr>
        <p:txBody>
          <a:bodyPr anchor="ctr">
            <a:normAutofit/>
          </a:bodyPr>
          <a:lstStyle/>
          <a:p>
            <a:r>
              <a:rPr lang="en-US" sz="3200" dirty="0" smtClean="0">
                <a:solidFill>
                  <a:schemeClr val="tx1"/>
                </a:solidFill>
                <a:latin typeface="Algerian" panose="04020705040A02060702" pitchFamily="82" charset="0"/>
              </a:rPr>
              <a:t>               life </a:t>
            </a:r>
            <a:r>
              <a:rPr lang="en-US" sz="3200" dirty="0">
                <a:solidFill>
                  <a:schemeClr val="tx1"/>
                </a:solidFill>
                <a:latin typeface="Algerian" panose="04020705040A02060702" pitchFamily="82" charset="0"/>
              </a:rPr>
              <a:t>expectancy prediction</a:t>
            </a:r>
          </a:p>
        </p:txBody>
      </p:sp>
      <p:sp>
        <p:nvSpPr>
          <p:cNvPr id="3" name="Subtitle 2">
            <a:extLst>
              <a:ext uri="{FF2B5EF4-FFF2-40B4-BE49-F238E27FC236}">
                <a16:creationId xmlns:a16="http://schemas.microsoft.com/office/drawing/2014/main" id="{74B4D8F8-4E82-4BDB-B682-C4008F4B24EF}"/>
              </a:ext>
            </a:extLst>
          </p:cNvPr>
          <p:cNvSpPr>
            <a:spLocks noGrp="1"/>
          </p:cNvSpPr>
          <p:nvPr>
            <p:ph type="subTitle" idx="1"/>
          </p:nvPr>
        </p:nvSpPr>
        <p:spPr>
          <a:xfrm>
            <a:off x="7487001" y="6189254"/>
            <a:ext cx="6801612" cy="668746"/>
          </a:xfrm>
        </p:spPr>
        <p:txBody>
          <a:bodyPr>
            <a:normAutofit/>
          </a:bodyPr>
          <a:lstStyle/>
          <a:p>
            <a:r>
              <a:rPr lang="en-US" dirty="0" smtClean="0">
                <a:solidFill>
                  <a:srgbClr val="FFFFFF"/>
                </a:solidFill>
                <a:latin typeface="Bahnschrift SemiCondensed" panose="020B0502040204020203" pitchFamily="34" charset="0"/>
              </a:rPr>
              <a:t>Submitted </a:t>
            </a:r>
            <a:r>
              <a:rPr lang="en-US" dirty="0">
                <a:solidFill>
                  <a:srgbClr val="FFFFFF"/>
                </a:solidFill>
                <a:latin typeface="Bahnschrift SemiCondensed" panose="020B0502040204020203" pitchFamily="34" charset="0"/>
              </a:rPr>
              <a:t>by </a:t>
            </a:r>
            <a:r>
              <a:rPr lang="en-US" dirty="0" smtClean="0">
                <a:solidFill>
                  <a:srgbClr val="FFFFFF"/>
                </a:solidFill>
                <a:latin typeface="Bahnschrift SemiCondensed" panose="020B0502040204020203" pitchFamily="34" charset="0"/>
              </a:rPr>
              <a:t>: Chhavi</a:t>
            </a:r>
            <a:endParaRPr lang="en-US" dirty="0">
              <a:solidFill>
                <a:srgbClr val="FFFFFF"/>
              </a:solidFill>
              <a:latin typeface="Bahnschrift SemiCondensed" panose="020B0502040204020203" pitchFamily="34" charset="0"/>
            </a:endParaRPr>
          </a:p>
        </p:txBody>
      </p:sp>
    </p:spTree>
    <p:extLst>
      <p:ext uri="{BB962C8B-B14F-4D97-AF65-F5344CB8AC3E}">
        <p14:creationId xmlns:p14="http://schemas.microsoft.com/office/powerpoint/2010/main" val="240106804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b="1" u="sng" dirty="0" smtClean="0"/>
              <a:t>Decision Tree Regression</a:t>
            </a:r>
            <a:endParaRPr lang="en-IN" b="1" u="sng" dirty="0"/>
          </a:p>
        </p:txBody>
      </p:sp>
      <p:sp>
        <p:nvSpPr>
          <p:cNvPr id="3" name="Content Placeholder 2"/>
          <p:cNvSpPr>
            <a:spLocks noGrp="1"/>
          </p:cNvSpPr>
          <p:nvPr>
            <p:ph idx="1"/>
          </p:nvPr>
        </p:nvSpPr>
        <p:spPr>
          <a:xfrm>
            <a:off x="334108" y="2052918"/>
            <a:ext cx="5758961" cy="4195481"/>
          </a:xfrm>
        </p:spPr>
        <p:txBody>
          <a:bodyPr/>
          <a:lstStyle/>
          <a:p>
            <a:r>
              <a:rPr lang="en-IN" dirty="0" smtClean="0"/>
              <a:t>Observes features of an object and trains a model in the structure of a tree to predict data in the future to produce meaningful continuous output.</a:t>
            </a:r>
          </a:p>
          <a:p>
            <a:r>
              <a:rPr lang="en-IN" dirty="0" smtClean="0"/>
              <a:t>Works by splitting the data up in a tree-like pattern into smaller and smaller subsets. Then when predicting the output value of a set of features, it will predict the output based on the subset that the set of features fall into.</a:t>
            </a:r>
            <a:endParaRPr lang="en-IN" dirty="0"/>
          </a:p>
        </p:txBody>
      </p:sp>
      <p:pic>
        <p:nvPicPr>
          <p:cNvPr id="2052" name="Picture 4" descr="How to Create Decision Trees for Business Rules Analysis - Why Chan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35969" y="2052918"/>
            <a:ext cx="5453673" cy="38246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76879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b="1" u="sng" dirty="0" smtClean="0"/>
              <a:t>Random Forest Regression</a:t>
            </a:r>
            <a:endParaRPr lang="en-IN" b="1" u="sng" dirty="0"/>
          </a:p>
        </p:txBody>
      </p:sp>
      <p:sp>
        <p:nvSpPr>
          <p:cNvPr id="3" name="Content Placeholder 2"/>
          <p:cNvSpPr>
            <a:spLocks noGrp="1"/>
          </p:cNvSpPr>
          <p:nvPr>
            <p:ph idx="1"/>
          </p:nvPr>
        </p:nvSpPr>
        <p:spPr>
          <a:xfrm>
            <a:off x="1103312" y="2052918"/>
            <a:ext cx="4928211" cy="4195481"/>
          </a:xfrm>
        </p:spPr>
        <p:txBody>
          <a:bodyPr/>
          <a:lstStyle/>
          <a:p>
            <a:r>
              <a:rPr lang="en-IN" dirty="0" smtClean="0"/>
              <a:t>Used an ensemble of decision trees to predict continuous numerical values.</a:t>
            </a:r>
          </a:p>
          <a:p>
            <a:r>
              <a:rPr lang="en-IN" dirty="0" smtClean="0"/>
              <a:t>Multiple decision trees are constructed and combined to form a “forest”. Each tree in the forest is trained on a different subset of the data, using a random sample of features at each node.</a:t>
            </a:r>
            <a:endParaRPr lang="en-IN" dirty="0"/>
          </a:p>
        </p:txBody>
      </p:sp>
      <p:pic>
        <p:nvPicPr>
          <p:cNvPr id="3078" name="Picture 6" descr="Random Forest vs Decision Tree | Which Is Right for You?"/>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48047" y="2052918"/>
            <a:ext cx="5428761" cy="35829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09204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b="1" u="sng" dirty="0" smtClean="0"/>
              <a:t>Logistic Regression</a:t>
            </a:r>
            <a:endParaRPr lang="en-IN" b="1" u="sng" dirty="0"/>
          </a:p>
        </p:txBody>
      </p:sp>
      <p:sp>
        <p:nvSpPr>
          <p:cNvPr id="3" name="Content Placeholder 2"/>
          <p:cNvSpPr>
            <a:spLocks noGrp="1"/>
          </p:cNvSpPr>
          <p:nvPr>
            <p:ph idx="1"/>
          </p:nvPr>
        </p:nvSpPr>
        <p:spPr>
          <a:xfrm>
            <a:off x="1103312" y="2052918"/>
            <a:ext cx="6018457" cy="4195481"/>
          </a:xfrm>
        </p:spPr>
        <p:txBody>
          <a:bodyPr/>
          <a:lstStyle/>
          <a:p>
            <a:r>
              <a:rPr lang="en-US" dirty="0"/>
              <a:t>This type of statistical </a:t>
            </a:r>
            <a:r>
              <a:rPr lang="en-US" dirty="0" smtClean="0"/>
              <a:t>model </a:t>
            </a:r>
            <a:r>
              <a:rPr lang="en-US" dirty="0"/>
              <a:t>is often used for classification and predictive analytics. Logistic regression estimates the probability of an event occurring, such as voted or didn't vote, based on a given dataset of independent variables</a:t>
            </a:r>
            <a:r>
              <a:rPr lang="en-US" dirty="0" smtClean="0"/>
              <a:t>.</a:t>
            </a:r>
          </a:p>
          <a:p>
            <a:r>
              <a:rPr lang="en-US" dirty="0" smtClean="0"/>
              <a:t>It </a:t>
            </a:r>
            <a:r>
              <a:rPr lang="en-US" dirty="0"/>
              <a:t>is used to obtain odds ratio in the presence of more than one explanatory variable</a:t>
            </a:r>
            <a:endParaRPr lang="en-IN" dirty="0"/>
          </a:p>
        </p:txBody>
      </p:sp>
      <p:pic>
        <p:nvPicPr>
          <p:cNvPr id="4104" name="Picture 8" descr="The math behind Logistic Regression | by Khushwant Rai | Analytics Vidhya |  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38891" y="2128592"/>
            <a:ext cx="4381500" cy="35909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58613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b="1" u="sng" dirty="0" smtClean="0"/>
              <a:t>Predict and Model </a:t>
            </a:r>
            <a:r>
              <a:rPr lang="en-IN" b="1" u="sng" dirty="0" err="1" smtClean="0"/>
              <a:t>Tunning</a:t>
            </a:r>
            <a:endParaRPr lang="en-IN" b="1" u="sng" dirty="0"/>
          </a:p>
        </p:txBody>
      </p:sp>
      <p:sp>
        <p:nvSpPr>
          <p:cNvPr id="3" name="Content Placeholder 2"/>
          <p:cNvSpPr>
            <a:spLocks noGrp="1"/>
          </p:cNvSpPr>
          <p:nvPr>
            <p:ph idx="1"/>
          </p:nvPr>
        </p:nvSpPr>
        <p:spPr/>
        <p:txBody>
          <a:bodyPr/>
          <a:lstStyle/>
          <a:p>
            <a:r>
              <a:rPr lang="en-US" dirty="0"/>
              <a:t>A </a:t>
            </a:r>
            <a:r>
              <a:rPr lang="en-US" dirty="0">
                <a:hlinkClick r:id="rId2"/>
              </a:rPr>
              <a:t>confusion matrix</a:t>
            </a:r>
            <a:r>
              <a:rPr lang="en-US" dirty="0"/>
              <a:t> is used to describe the performance of a classification model (a “classifier”) in binary data for which the true values are known as well. In its simplest and most typical presentation, it is a special contingency table with two dimensions used to evaluate the results of the test or algorithm</a:t>
            </a:r>
            <a:r>
              <a:rPr lang="en-US" dirty="0" smtClean="0"/>
              <a:t>.</a:t>
            </a:r>
          </a:p>
          <a:p>
            <a:r>
              <a:rPr lang="en-US" dirty="0"/>
              <a:t>Each row of the matrix represents the ascribed or attributed class while each column represents the actual condition (the truth). The cells of the confusion matrix report the number of true positives and false positives, and false negatives and true negatives.</a:t>
            </a:r>
            <a:endParaRPr lang="en-IN" dirty="0"/>
          </a:p>
        </p:txBody>
      </p:sp>
    </p:spTree>
    <p:extLst>
      <p:ext uri="{BB962C8B-B14F-4D97-AF65-F5344CB8AC3E}">
        <p14:creationId xmlns:p14="http://schemas.microsoft.com/office/powerpoint/2010/main" val="25336471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b="1" u="sng" dirty="0" smtClean="0"/>
              <a:t>Future Scopes of Improvement</a:t>
            </a:r>
            <a:endParaRPr lang="en-IN" b="1" u="sng" dirty="0"/>
          </a:p>
        </p:txBody>
      </p:sp>
      <p:sp>
        <p:nvSpPr>
          <p:cNvPr id="3" name="Content Placeholder 2"/>
          <p:cNvSpPr>
            <a:spLocks noGrp="1"/>
          </p:cNvSpPr>
          <p:nvPr>
            <p:ph idx="1"/>
          </p:nvPr>
        </p:nvSpPr>
        <p:spPr/>
        <p:txBody>
          <a:bodyPr/>
          <a:lstStyle/>
          <a:p>
            <a:r>
              <a:rPr lang="en-IN" b="1" dirty="0" smtClean="0"/>
              <a:t>Incorporating more data: </a:t>
            </a:r>
            <a:r>
              <a:rPr lang="en-IN" dirty="0" smtClean="0"/>
              <a:t>As more data becomes available, the life expectancy prediction model could be improved by incorporating new sources of data. This could include environmental data, genetic data and data from wearable devices.</a:t>
            </a:r>
          </a:p>
          <a:p>
            <a:r>
              <a:rPr lang="en-IN" b="1" dirty="0" smtClean="0"/>
              <a:t>Increasing accuracy</a:t>
            </a:r>
            <a:r>
              <a:rPr lang="en-IN" dirty="0" smtClean="0"/>
              <a:t>: The ability to explain how an ML model makes predictions is becoming increasingly important. Future life expectancy prediction models could be developed with more transparent algorithms that allow for greater interpretability.</a:t>
            </a:r>
            <a:endParaRPr lang="en-IN" dirty="0"/>
          </a:p>
        </p:txBody>
      </p:sp>
    </p:spTree>
    <p:extLst>
      <p:ext uri="{BB962C8B-B14F-4D97-AF65-F5344CB8AC3E}">
        <p14:creationId xmlns:p14="http://schemas.microsoft.com/office/powerpoint/2010/main" val="15366782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8" name="Picture 4" descr="Free Thank You Slide | Slidebazaa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60684" y="1186961"/>
            <a:ext cx="7886699" cy="47390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43604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b="1" u="sng" dirty="0" smtClean="0"/>
              <a:t>Objective</a:t>
            </a:r>
            <a:endParaRPr lang="en-IN" b="1" u="sng" dirty="0"/>
          </a:p>
        </p:txBody>
      </p:sp>
      <p:sp>
        <p:nvSpPr>
          <p:cNvPr id="3" name="Content Placeholder 2"/>
          <p:cNvSpPr>
            <a:spLocks noGrp="1"/>
          </p:cNvSpPr>
          <p:nvPr>
            <p:ph idx="1"/>
          </p:nvPr>
        </p:nvSpPr>
        <p:spPr/>
        <p:txBody>
          <a:bodyPr/>
          <a:lstStyle/>
          <a:p>
            <a:r>
              <a:rPr lang="en-IN" dirty="0" smtClean="0"/>
              <a:t>Developing a model that can accurately calculate life expectancy based on historical data and trends.</a:t>
            </a:r>
          </a:p>
          <a:p>
            <a:r>
              <a:rPr lang="en-IN" dirty="0" smtClean="0"/>
              <a:t>Identifying the key factors that contribute to life expectancy such as lifestyle choices, environmental factors etc.</a:t>
            </a:r>
          </a:p>
          <a:p>
            <a:r>
              <a:rPr lang="en-IN" dirty="0" smtClean="0"/>
              <a:t>Creating a model that can be used by healthcare providers to develop more accurate pricing models and reduce the risk of losses due to unexpected deaths.</a:t>
            </a:r>
          </a:p>
          <a:p>
            <a:r>
              <a:rPr lang="en-IN" dirty="0" smtClean="0"/>
              <a:t>Building a tool that can be used by healthcare providers to identify patients who are at risk of developing life threatening diseases.</a:t>
            </a:r>
          </a:p>
          <a:p>
            <a:r>
              <a:rPr lang="en-IN" dirty="0" smtClean="0"/>
              <a:t>Informing public policy decisions related to healthcare, retirement and social security.</a:t>
            </a:r>
            <a:endParaRPr lang="en-IN" dirty="0"/>
          </a:p>
        </p:txBody>
      </p:sp>
    </p:spTree>
    <p:extLst>
      <p:ext uri="{BB962C8B-B14F-4D97-AF65-F5344CB8AC3E}">
        <p14:creationId xmlns:p14="http://schemas.microsoft.com/office/powerpoint/2010/main" val="4171209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b="1" u="sng" dirty="0" smtClean="0"/>
              <a:t>Methodology</a:t>
            </a:r>
            <a:endParaRPr lang="en-IN" b="1" u="sng"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10201" y="2052638"/>
            <a:ext cx="6733373" cy="4195762"/>
          </a:xfrm>
        </p:spPr>
      </p:pic>
    </p:spTree>
    <p:extLst>
      <p:ext uri="{BB962C8B-B14F-4D97-AF65-F5344CB8AC3E}">
        <p14:creationId xmlns:p14="http://schemas.microsoft.com/office/powerpoint/2010/main" val="17557284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b="1" u="sng" dirty="0" smtClean="0"/>
              <a:t>Flowchart</a:t>
            </a:r>
            <a:endParaRPr lang="en-IN" b="1" u="sng" dirty="0"/>
          </a:p>
        </p:txBody>
      </p:sp>
      <p:pic>
        <p:nvPicPr>
          <p:cNvPr id="5122" name="Picture 2" descr="https://1000projects.org/wp-content/uploads/2022/09/Flow-Chart-of-the-prediction-of-life-expectancy.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174023" y="1538653"/>
            <a:ext cx="4985239" cy="51083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62147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9051803" cy="795790"/>
          </a:xfrm>
        </p:spPr>
        <p:txBody>
          <a:bodyPr/>
          <a:lstStyle/>
          <a:p>
            <a:pPr algn="ctr"/>
            <a:r>
              <a:rPr lang="en-IN" b="1" u="sng" dirty="0" smtClean="0"/>
              <a:t>Advantages and Disadvantages</a:t>
            </a:r>
            <a:endParaRPr lang="en-IN" b="1" u="sng" dirty="0"/>
          </a:p>
        </p:txBody>
      </p:sp>
      <p:sp>
        <p:nvSpPr>
          <p:cNvPr id="3" name="Content Placeholder 2"/>
          <p:cNvSpPr>
            <a:spLocks noGrp="1"/>
          </p:cNvSpPr>
          <p:nvPr>
            <p:ph idx="1"/>
          </p:nvPr>
        </p:nvSpPr>
        <p:spPr>
          <a:xfrm>
            <a:off x="646111" y="1371600"/>
            <a:ext cx="10304584" cy="5310554"/>
          </a:xfrm>
        </p:spPr>
        <p:txBody>
          <a:bodyPr/>
          <a:lstStyle/>
          <a:p>
            <a:pPr marL="0" indent="0">
              <a:buNone/>
            </a:pPr>
            <a:r>
              <a:rPr lang="en-IN" b="1" dirty="0" smtClean="0"/>
              <a:t>Advantages</a:t>
            </a:r>
            <a:r>
              <a:rPr lang="en-IN" dirty="0" smtClean="0"/>
              <a:t>:-</a:t>
            </a:r>
          </a:p>
          <a:p>
            <a:r>
              <a:rPr lang="en-US" dirty="0"/>
              <a:t>Easily identifies trends and patterns</a:t>
            </a:r>
          </a:p>
          <a:p>
            <a:r>
              <a:rPr lang="en-US" dirty="0"/>
              <a:t>Wide Applications</a:t>
            </a:r>
          </a:p>
          <a:p>
            <a:r>
              <a:rPr lang="en-US" dirty="0"/>
              <a:t>Handling multi-dimensional and multi-variety data</a:t>
            </a:r>
          </a:p>
          <a:p>
            <a:r>
              <a:rPr lang="en-US" dirty="0"/>
              <a:t>No human intervention is needed (automation)</a:t>
            </a:r>
          </a:p>
          <a:p>
            <a:r>
              <a:rPr lang="en-US" dirty="0"/>
              <a:t>Continuous </a:t>
            </a:r>
            <a:r>
              <a:rPr lang="en-US" dirty="0" smtClean="0"/>
              <a:t>Improvement</a:t>
            </a:r>
          </a:p>
          <a:p>
            <a:pPr marL="0" indent="0">
              <a:buNone/>
            </a:pPr>
            <a:endParaRPr lang="en-US" dirty="0"/>
          </a:p>
          <a:p>
            <a:pPr marL="0" indent="0">
              <a:buNone/>
            </a:pPr>
            <a:r>
              <a:rPr lang="en-IN" b="1" dirty="0" smtClean="0"/>
              <a:t>Disadvantages</a:t>
            </a:r>
            <a:r>
              <a:rPr lang="en-IN" dirty="0" smtClean="0"/>
              <a:t>:-</a:t>
            </a:r>
          </a:p>
          <a:p>
            <a:r>
              <a:rPr lang="en-US" dirty="0"/>
              <a:t>High error-susceptibility</a:t>
            </a:r>
          </a:p>
          <a:p>
            <a:r>
              <a:rPr lang="en-US" dirty="0"/>
              <a:t>Needs a lot of time to implement</a:t>
            </a:r>
          </a:p>
          <a:p>
            <a:r>
              <a:rPr lang="en-US" dirty="0"/>
              <a:t>Interpreting the results accurately</a:t>
            </a:r>
          </a:p>
          <a:p>
            <a:r>
              <a:rPr lang="en-US" dirty="0"/>
              <a:t>Data set collection is a complex task</a:t>
            </a:r>
          </a:p>
          <a:p>
            <a:pPr>
              <a:buFont typeface="Wingdings" panose="05000000000000000000" pitchFamily="2" charset="2"/>
              <a:buChar char="Ø"/>
            </a:pPr>
            <a:endParaRPr lang="en-US" dirty="0"/>
          </a:p>
          <a:p>
            <a:pPr>
              <a:buFont typeface="Wingdings" panose="05000000000000000000" pitchFamily="2" charset="2"/>
              <a:buChar char="Ø"/>
            </a:pPr>
            <a:endParaRPr lang="en-IN" dirty="0"/>
          </a:p>
        </p:txBody>
      </p:sp>
    </p:spTree>
    <p:extLst>
      <p:ext uri="{BB962C8B-B14F-4D97-AF65-F5344CB8AC3E}">
        <p14:creationId xmlns:p14="http://schemas.microsoft.com/office/powerpoint/2010/main" val="32463175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b="1" u="sng" dirty="0" smtClean="0"/>
              <a:t>Data Visualisation</a:t>
            </a:r>
            <a:endParaRPr lang="en-IN" b="1" u="sng"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844764" y="2052638"/>
            <a:ext cx="5464248" cy="4195762"/>
          </a:xfrm>
        </p:spPr>
      </p:pic>
    </p:spTree>
    <p:extLst>
      <p:ext uri="{BB962C8B-B14F-4D97-AF65-F5344CB8AC3E}">
        <p14:creationId xmlns:p14="http://schemas.microsoft.com/office/powerpoint/2010/main" val="20955210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b="1" u="sng" dirty="0" smtClean="0"/>
              <a:t>Models used in training</a:t>
            </a:r>
            <a:endParaRPr lang="en-IN" b="1" u="sng" dirty="0"/>
          </a:p>
        </p:txBody>
      </p:sp>
      <p:sp>
        <p:nvSpPr>
          <p:cNvPr id="3" name="Content Placeholder 2"/>
          <p:cNvSpPr>
            <a:spLocks noGrp="1"/>
          </p:cNvSpPr>
          <p:nvPr>
            <p:ph idx="1"/>
          </p:nvPr>
        </p:nvSpPr>
        <p:spPr/>
        <p:txBody>
          <a:bodyPr/>
          <a:lstStyle/>
          <a:p>
            <a:r>
              <a:rPr lang="en-IN" dirty="0" smtClean="0"/>
              <a:t>Linear and Multilinear Regression Model</a:t>
            </a:r>
          </a:p>
          <a:p>
            <a:r>
              <a:rPr lang="en-IN" dirty="0" smtClean="0"/>
              <a:t>Polynomial Regression Model</a:t>
            </a:r>
          </a:p>
          <a:p>
            <a:r>
              <a:rPr lang="en-IN" dirty="0" smtClean="0"/>
              <a:t>Decision Tree Regression Model</a:t>
            </a:r>
          </a:p>
          <a:p>
            <a:r>
              <a:rPr lang="en-IN" dirty="0" smtClean="0"/>
              <a:t>Random Forest Regression Model</a:t>
            </a:r>
          </a:p>
          <a:p>
            <a:r>
              <a:rPr lang="en-IN" dirty="0" smtClean="0"/>
              <a:t>Logistic Regression Model</a:t>
            </a:r>
            <a:endParaRPr lang="en-IN" dirty="0"/>
          </a:p>
        </p:txBody>
      </p:sp>
    </p:spTree>
    <p:extLst>
      <p:ext uri="{BB962C8B-B14F-4D97-AF65-F5344CB8AC3E}">
        <p14:creationId xmlns:p14="http://schemas.microsoft.com/office/powerpoint/2010/main" val="24329293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b="1" u="sng" dirty="0" smtClean="0"/>
              <a:t>Linear and Multilinear Regression </a:t>
            </a:r>
            <a:endParaRPr lang="en-IN" b="1" u="sng" dirty="0"/>
          </a:p>
        </p:txBody>
      </p:sp>
      <p:sp>
        <p:nvSpPr>
          <p:cNvPr id="3" name="Content Placeholder 2"/>
          <p:cNvSpPr>
            <a:spLocks noGrp="1"/>
          </p:cNvSpPr>
          <p:nvPr>
            <p:ph idx="1"/>
          </p:nvPr>
        </p:nvSpPr>
        <p:spPr/>
        <p:txBody>
          <a:bodyPr/>
          <a:lstStyle/>
          <a:p>
            <a:r>
              <a:rPr lang="en-US" dirty="0"/>
              <a:t>Linear regression is one of the most common techniques of regression analysis when there are only two variables. Multiple regression is a broader class of regressions that encompasses linear and nonlinear regressions with multiple explanatory variables.</a:t>
            </a:r>
            <a:endParaRPr lang="en-IN"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16516" y="3613638"/>
            <a:ext cx="4827419" cy="2954215"/>
          </a:xfrm>
          <a:prstGeom prst="rect">
            <a:avLst/>
          </a:prstGeom>
        </p:spPr>
      </p:pic>
    </p:spTree>
    <p:extLst>
      <p:ext uri="{BB962C8B-B14F-4D97-AF65-F5344CB8AC3E}">
        <p14:creationId xmlns:p14="http://schemas.microsoft.com/office/powerpoint/2010/main" val="38910077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b="1" u="sng" dirty="0" smtClean="0"/>
              <a:t>Polynomial Regression</a:t>
            </a:r>
            <a:endParaRPr lang="en-IN" b="1" u="sng" dirty="0"/>
          </a:p>
        </p:txBody>
      </p:sp>
      <p:sp>
        <p:nvSpPr>
          <p:cNvPr id="3" name="Content Placeholder 2"/>
          <p:cNvSpPr>
            <a:spLocks noGrp="1"/>
          </p:cNvSpPr>
          <p:nvPr>
            <p:ph idx="1"/>
          </p:nvPr>
        </p:nvSpPr>
        <p:spPr>
          <a:xfrm>
            <a:off x="1369896" y="1853249"/>
            <a:ext cx="8946541" cy="1874690"/>
          </a:xfrm>
        </p:spPr>
        <p:txBody>
          <a:bodyPr/>
          <a:lstStyle/>
          <a:p>
            <a:r>
              <a:rPr lang="en-IN" dirty="0" smtClean="0"/>
              <a:t>Polynomial Regression </a:t>
            </a:r>
            <a:r>
              <a:rPr lang="en-US" dirty="0"/>
              <a:t>describes the fitting of a nonlinear relationship between the value of x and the conditional mean of y. It usually corresponded to the least-squares method</a:t>
            </a:r>
            <a:r>
              <a:rPr lang="en-US" dirty="0" smtClean="0"/>
              <a:t>.</a:t>
            </a:r>
          </a:p>
          <a:p>
            <a:r>
              <a:rPr lang="en-US" dirty="0" smtClean="0"/>
              <a:t>It </a:t>
            </a:r>
            <a:r>
              <a:rPr lang="en-US" dirty="0"/>
              <a:t>is used when there is no linear correlation between the variables. Hence, it explains why it looks more like a non-linear function.</a:t>
            </a:r>
            <a:endParaRPr lang="en-IN"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72620" y="3789485"/>
            <a:ext cx="4137173" cy="2787161"/>
          </a:xfrm>
          <a:prstGeom prst="rect">
            <a:avLst/>
          </a:prstGeom>
        </p:spPr>
      </p:pic>
    </p:spTree>
    <p:extLst>
      <p:ext uri="{BB962C8B-B14F-4D97-AF65-F5344CB8AC3E}">
        <p14:creationId xmlns:p14="http://schemas.microsoft.com/office/powerpoint/2010/main" val="221544384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F009F5EF-575C-40E7-A9C5-EC1F2A55486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A451F4C-A3A1-4FF3-AEA5-AE3EFF175B02}">
  <ds:schemaRefs>
    <ds:schemaRef ds:uri="http://schemas.microsoft.com/sharepoint/v3/contenttype/forms"/>
  </ds:schemaRefs>
</ds:datastoreItem>
</file>

<file path=customXml/itemProps3.xml><?xml version="1.0" encoding="utf-8"?>
<ds:datastoreItem xmlns:ds="http://schemas.openxmlformats.org/officeDocument/2006/customXml" ds:itemID="{48775A23-75CA-4614-9647-C9B2CE742CA2}">
  <ds:schemaRefs>
    <ds:schemaRef ds:uri="http://schemas.microsoft.com/office/2006/documentManagement/types"/>
    <ds:schemaRef ds:uri="http://purl.org/dc/dcmitype/"/>
    <ds:schemaRef ds:uri="http://schemas.microsoft.com/office/2006/metadata/properties"/>
    <ds:schemaRef ds:uri="http://www.w3.org/XML/1998/namespace"/>
    <ds:schemaRef ds:uri="16c05727-aa75-4e4a-9b5f-8a80a1165891"/>
    <ds:schemaRef ds:uri="http://purl.org/dc/terms/"/>
    <ds:schemaRef ds:uri="http://purl.org/dc/elements/1.1/"/>
    <ds:schemaRef ds:uri="http://schemas.microsoft.com/office/infopath/2007/PartnerControls"/>
    <ds:schemaRef ds:uri="http://schemas.openxmlformats.org/package/2006/metadata/core-propertie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Ion</Template>
  <TotalTime>0</TotalTime>
  <Words>661</Words>
  <Application>Microsoft Office PowerPoint</Application>
  <PresentationFormat>Widescreen</PresentationFormat>
  <Paragraphs>50</Paragraphs>
  <Slides>15</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15</vt:i4>
      </vt:variant>
    </vt:vector>
  </HeadingPairs>
  <TitlesOfParts>
    <vt:vector size="23" baseType="lpstr">
      <vt:lpstr>Algerian</vt:lpstr>
      <vt:lpstr>Arial</vt:lpstr>
      <vt:lpstr>Bahnschrift SemiCondensed</vt:lpstr>
      <vt:lpstr>Calibri</vt:lpstr>
      <vt:lpstr>Century Gothic</vt:lpstr>
      <vt:lpstr>Wingdings</vt:lpstr>
      <vt:lpstr>Wingdings 3</vt:lpstr>
      <vt:lpstr>Ion</vt:lpstr>
      <vt:lpstr>               life expectancy prediction</vt:lpstr>
      <vt:lpstr>Objective</vt:lpstr>
      <vt:lpstr>Methodology</vt:lpstr>
      <vt:lpstr>Flowchart</vt:lpstr>
      <vt:lpstr>Advantages and Disadvantages</vt:lpstr>
      <vt:lpstr>Data Visualisation</vt:lpstr>
      <vt:lpstr>Models used in training</vt:lpstr>
      <vt:lpstr>Linear and Multilinear Regression </vt:lpstr>
      <vt:lpstr>Polynomial Regression</vt:lpstr>
      <vt:lpstr>Decision Tree Regression</vt:lpstr>
      <vt:lpstr>Random Forest Regression</vt:lpstr>
      <vt:lpstr>Logistic Regression</vt:lpstr>
      <vt:lpstr>Predict and Model Tunning</vt:lpstr>
      <vt:lpstr>Future Scopes of Improvement</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2023-04-26T08:41:26Z</dcterms:created>
  <dcterms:modified xsi:type="dcterms:W3CDTF">2023-05-04T20:40:20Z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